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95" r:id="rId7"/>
    <p:sldId id="293" r:id="rId8"/>
    <p:sldId id="263" r:id="rId9"/>
    <p:sldId id="262" r:id="rId10"/>
    <p:sldId id="260" r:id="rId11"/>
    <p:sldId id="261" r:id="rId12"/>
    <p:sldId id="264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07BBE-A313-9F7C-9070-F8E0281CC95A}" v="9" dt="2024-11-18T18:00:29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8" autoAdjust="0"/>
    <p:restoredTop sz="83333" autoAdjust="0"/>
  </p:normalViewPr>
  <p:slideViewPr>
    <p:cSldViewPr snapToGrid="0">
      <p:cViewPr varScale="1">
        <p:scale>
          <a:sx n="92" d="100"/>
          <a:sy n="92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B6F03-34C6-47CC-B8FB-148069CDC57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13A8-70D2-4E49-8A99-885E633D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13A8-70D2-4E49-8A99-885E633DB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supportive in the abstract, they tend to oppose specific developments</a:t>
            </a:r>
          </a:p>
          <a:p>
            <a:endParaRPr lang="en-US" dirty="0"/>
          </a:p>
          <a:p>
            <a:r>
              <a:rPr lang="en-US" dirty="0"/>
              <a:t>*Einstein, Palmer, and Glick 2017: Who Participates in Local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13A8-70D2-4E49-8A99-885E633DB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13A8-70D2-4E49-8A99-885E633DB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13A8-70D2-4E49-8A99-885E633DB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4054-51CB-39FE-4D6B-F71C6F359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E70C6-8F6E-ED17-2C46-375AA75B7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DC31F-3D01-C7D1-D5F1-0910D221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1705-E2C7-BAC5-0226-CC7470B1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DADC-9223-0370-066E-7594FB6D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A406-2B4C-5294-9CD1-C2C3EECD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F0F7B-45F3-1182-B77B-B4D73BDE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17CD-556F-8A9E-1AB6-709A1803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01B5-383A-AF7B-43E0-D9C48F6F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C010-E15F-8C5D-973B-02B6A3A2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E66E2-89FC-A225-A2EF-498188CB8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3C007-2F2A-8CB7-0539-15DED2D4A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0808E-27E1-CA94-ACA1-C7678ADB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3D2E-8706-A3A3-7075-CC7E4D2B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C442-6A4E-1EA3-4E5C-31167D52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9E6E-9D69-F228-B835-C51B9EB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8801-D94D-C81E-02E0-F27490BB9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89B3-0256-E369-E6CF-6F66DF73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07BB6-00C6-F7F0-3B07-2B0355CD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3167" y="7991423"/>
            <a:ext cx="1320165" cy="1296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9F2D-0FAB-CB94-A851-7AF8AC93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919294A9-8350-288B-D4F6-2016187E5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71" y="5395912"/>
            <a:ext cx="4330761" cy="13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3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C5B9-C0AF-C131-4AD3-04C8AF8B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4FCCA-2601-D556-FBC5-D1F88CF3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B103-6202-4BE5-0711-5EDC78B0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362D5-A728-201B-0858-58D529DA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F36C-5F86-BFAB-20E8-C33281C7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0A3F-F3CB-D687-0861-15E8A07C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768D6-52A5-F8ED-F530-E4D45703A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084A6-29F5-DAFF-4B22-2C70E1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9A0AD-E7FC-79BB-7AC8-6071ABE5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F3AB-BD1D-4720-0DC3-46E2AE7F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7D557-7250-30D4-9B2B-C0ECF06B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D57E-5099-8B59-3EFD-F184133A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2D310-1C85-B783-4A9F-4BB0341B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E59B9-B6A3-CD32-4860-7CAD2BE5B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642DA-A65D-FB14-F1E9-0E175B61D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12495-2F88-9E75-22E2-FF579BEAB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942A1-7137-4649-EF67-9F5D5FDB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D537B-08CC-49BD-4B56-E4446634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178B6-EA83-8F5A-05F4-35F6E94A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92C2-3D8C-201B-8E5E-5929CB52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865B2-C602-0B8B-F710-3F31FD44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3453D-08D8-7C91-4A35-817D5484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53D70-F578-483F-3A5B-4F2309AD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EFCA8-F7BF-E228-D65B-BEE2718E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20A91-FE2D-E351-4021-4FAE3300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DED1F-557E-6C96-7F72-E12FE6DA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C4AB-7A46-E9F0-EBF1-93E32B95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3806-0B85-5803-1D53-05D813A3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53993-7BAE-5B58-811C-476DF2F81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62D1B-5157-7F1A-3FC1-5D18510C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D1AE-E31F-60E4-C332-AED9D61E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EA18E-46CD-C0F8-87A6-6776ED4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459F-522E-AEAB-ED64-5B12CB11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9291-83D6-735A-FD13-3F518FF0C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4C004-26A9-5E01-4BF4-C71ED13D8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30D93-47C9-0940-B15E-BC05B564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ED37F-77E4-A8CE-03AD-B4DEAEBF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ABD57-3C36-69ED-2DF2-3F2A9832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96C08-323C-51C4-A1C2-EFED3DBF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3508F-8A14-4E5F-F8DD-44C784B43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A6080-6F55-6F72-4BA6-A345516F0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DE7C4-ABAF-4231-8E3B-EB9E4C4ADC0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4531-D9D9-70BA-30C8-9E509F34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C98F-4B27-1DEA-AE56-371F38A01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F91F5-CD89-4111-8652-F735764C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wo-story houses">
            <a:extLst>
              <a:ext uri="{FF2B5EF4-FFF2-40B4-BE49-F238E27FC236}">
                <a16:creationId xmlns:a16="http://schemas.microsoft.com/office/drawing/2014/main" id="{2263B6A2-0463-BEA2-9749-52260974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r="-1" b="623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855F9-8203-AA5A-A7FC-9BBC1A4EC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Affordable Housing Advocacy on the North Shore of Boston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5AE3-EEDA-3971-5C01-05B46EF3C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Rosa Ordaz</a:t>
            </a:r>
          </a:p>
          <a:p>
            <a:r>
              <a:rPr lang="en-US">
                <a:solidFill>
                  <a:schemeClr val="bg1"/>
                </a:solidFill>
              </a:rPr>
              <a:t>Director of Community Engagement &amp; Services</a:t>
            </a:r>
          </a:p>
          <a:p>
            <a:r>
              <a:rPr lang="en-US">
                <a:solidFill>
                  <a:schemeClr val="bg1"/>
                </a:solidFill>
              </a:rPr>
              <a:t>Harborlight Homes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9DEB-0489-1FE1-17F1-1BC65F8B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0372-E363-9992-0C23-0E496B5B7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Rosa Ordaz</a:t>
            </a:r>
          </a:p>
          <a:p>
            <a:pPr marL="0" indent="0" algn="ctr">
              <a:buNone/>
            </a:pPr>
            <a:r>
              <a:rPr lang="en-US" dirty="0"/>
              <a:t>Director of Community Engagement &amp; Services</a:t>
            </a:r>
          </a:p>
          <a:p>
            <a:pPr marL="0" indent="0" algn="ctr">
              <a:buNone/>
            </a:pPr>
            <a:r>
              <a:rPr lang="en-US" dirty="0"/>
              <a:t>rordaz@harborlighthomes.org</a:t>
            </a:r>
          </a:p>
        </p:txBody>
      </p:sp>
    </p:spTree>
    <p:extLst>
      <p:ext uri="{BB962C8B-B14F-4D97-AF65-F5344CB8AC3E}">
        <p14:creationId xmlns:p14="http://schemas.microsoft.com/office/powerpoint/2010/main" val="379390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5BA64-5E4E-6DAA-8450-A872207B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932160"/>
            <a:ext cx="5400488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Who We 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81670-13FA-582A-81F4-1B0118AF9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547" y="2566072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Non-Profit Community Development Corporation (CDC)</a:t>
            </a:r>
          </a:p>
          <a:p>
            <a:r>
              <a:rPr lang="en-US" sz="2000" dirty="0"/>
              <a:t>Builds and manages affordable housing for seniors, families, individuals, disabled, and people affected by homelessness</a:t>
            </a:r>
          </a:p>
          <a:p>
            <a:r>
              <a:rPr lang="en-US" sz="2000" dirty="0"/>
              <a:t>Most housing is at 30-60% AMI</a:t>
            </a:r>
          </a:p>
          <a:p>
            <a:r>
              <a:rPr lang="en-US" sz="2000" dirty="0"/>
              <a:t>In house property management and resident services to support seniors to age in place and families to thrive</a:t>
            </a:r>
          </a:p>
          <a:p>
            <a:endParaRPr lang="en-US" sz="2000" dirty="0"/>
          </a:p>
        </p:txBody>
      </p:sp>
      <p:pic>
        <p:nvPicPr>
          <p:cNvPr id="11" name="Picture 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5C96C4E-89AD-ECC5-4954-F43C04F4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0" y="92409"/>
            <a:ext cx="3649365" cy="11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oster with text and images of kids on swings&#10;&#10;Description automatically generated">
            <a:extLst>
              <a:ext uri="{FF2B5EF4-FFF2-40B4-BE49-F238E27FC236}">
                <a16:creationId xmlns:a16="http://schemas.microsoft.com/office/drawing/2014/main" id="{669A403C-B19D-8806-28A8-0B19A8D06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572259" y="-1927"/>
            <a:ext cx="4613053" cy="6863442"/>
          </a:xfrm>
        </p:spPr>
      </p:pic>
    </p:spTree>
    <p:extLst>
      <p:ext uri="{BB962C8B-B14F-4D97-AF65-F5344CB8AC3E}">
        <p14:creationId xmlns:p14="http://schemas.microsoft.com/office/powerpoint/2010/main" val="19514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map of a neighborhood&#10;&#10;Description automatically generated">
            <a:extLst>
              <a:ext uri="{FF2B5EF4-FFF2-40B4-BE49-F238E27FC236}">
                <a16:creationId xmlns:a16="http://schemas.microsoft.com/office/drawing/2014/main" id="{8A675348-923D-038D-0A15-37884928D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6" b="1324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BA27-A443-F5EC-5F24-69253F2A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63" y="95382"/>
            <a:ext cx="3800564" cy="16715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Calibri Light"/>
              </a:rPr>
              <a:t>Advocacy &amp; Education</a:t>
            </a:r>
            <a:endParaRPr lang="en-US" sz="4000" dirty="0">
              <a:ea typeface="Calibri Light" panose="020F0302020204030204"/>
              <a:cs typeface="Calibri Light"/>
            </a:endParaRPr>
          </a:p>
        </p:txBody>
      </p:sp>
      <p:pic>
        <p:nvPicPr>
          <p:cNvPr id="7" name="Picture 6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7C7EDCFB-824C-20C4-3CD8-C0714EF2E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6" r="21977"/>
          <a:stretch/>
        </p:blipFill>
        <p:spPr>
          <a:xfrm>
            <a:off x="2185775" y="0"/>
            <a:ext cx="2376092" cy="2228759"/>
          </a:xfrm>
          <a:prstGeom prst="rect">
            <a:avLst/>
          </a:prstGeom>
        </p:spPr>
      </p:pic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EB342A93-A66E-38BA-2B67-F404F2210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5" r="27847" b="-3"/>
          <a:stretch/>
        </p:blipFill>
        <p:spPr>
          <a:xfrm>
            <a:off x="4703084" y="0"/>
            <a:ext cx="2376092" cy="2228759"/>
          </a:xfrm>
          <a:prstGeom prst="rect">
            <a:avLst/>
          </a:prstGeom>
        </p:spPr>
      </p:pic>
      <p:pic>
        <p:nvPicPr>
          <p:cNvPr id="10" name="Picture 9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3FD877D8-B596-E2E6-9B6E-1F8B243F3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3" r="12838"/>
          <a:stretch/>
        </p:blipFill>
        <p:spPr>
          <a:xfrm>
            <a:off x="-1" y="4628909"/>
            <a:ext cx="3324552" cy="22290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B9BA-FE63-F984-107F-AA93F58F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092" y="1817192"/>
            <a:ext cx="3800564" cy="4192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accent6"/>
                </a:solidFill>
                <a:cs typeface="Calibri"/>
              </a:rPr>
              <a:t>Housing Institute</a:t>
            </a:r>
            <a:endParaRPr lang="en-US" sz="2100" dirty="0">
              <a:solidFill>
                <a:schemeClr val="accent6"/>
              </a:solidFill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chemeClr val="accent6"/>
                </a:solidFill>
                <a:ea typeface="Calibri" panose="020F0502020204030204"/>
                <a:cs typeface="Calibri" panose="020F0502020204030204"/>
              </a:rPr>
              <a:t>Housing Stewards Program</a:t>
            </a:r>
          </a:p>
          <a:p>
            <a:pPr marL="0" indent="0" algn="ctr">
              <a:buNone/>
            </a:pPr>
            <a:r>
              <a:rPr lang="en-US" sz="2100" dirty="0">
                <a:cs typeface="Calibri"/>
              </a:rPr>
              <a:t>Community Forums</a:t>
            </a:r>
            <a:endParaRPr lang="en-US" sz="21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100" dirty="0">
                <a:cs typeface="Calibri"/>
              </a:rPr>
              <a:t>First Time Homebuyer Courses</a:t>
            </a:r>
            <a:endParaRPr lang="en-US" sz="21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100" dirty="0">
                <a:cs typeface="Calibri"/>
              </a:rPr>
              <a:t>Legislative Breakfast, Appy Hours, Lobby Days, &amp; Year-Round Advocacy</a:t>
            </a:r>
            <a:endParaRPr lang="en-US" sz="21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100" dirty="0">
                <a:cs typeface="Calibri"/>
              </a:rPr>
              <a:t>Dirty Deeds Project</a:t>
            </a:r>
            <a:endParaRPr lang="en-US" sz="21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rgbClr val="000000"/>
                </a:solidFill>
                <a:ea typeface="Calibri"/>
                <a:cs typeface="Calibri"/>
              </a:rPr>
              <a:t>Testimony and local advocacy for housing friendly policies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</a:rPr>
              <a:t>al advocacy for housing friendly policies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3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4045C37D-618A-1147-D2CA-BDD8BC4A4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" y="2356945"/>
            <a:ext cx="3371192" cy="2144111"/>
          </a:xfrm>
          <a:prstGeom prst="rect">
            <a:avLst/>
          </a:prstGeom>
        </p:spPr>
      </p:pic>
      <p:pic>
        <p:nvPicPr>
          <p:cNvPr id="7170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DB32698-CA3A-DCE3-465A-FD0B7A73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23" y="3725605"/>
            <a:ext cx="3610813" cy="31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tanding in front of a screen in a room with people sitting around tables&#10;&#10;Description automatically generated">
            <a:extLst>
              <a:ext uri="{FF2B5EF4-FFF2-40B4-BE49-F238E27FC236}">
                <a16:creationId xmlns:a16="http://schemas.microsoft.com/office/drawing/2014/main" id="{283DC4AB-E939-FB9B-A5CD-13E7A7C2FA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47" r="25217" b="3"/>
          <a:stretch/>
        </p:blipFill>
        <p:spPr>
          <a:xfrm>
            <a:off x="4980" y="0"/>
            <a:ext cx="2039578" cy="2275003"/>
          </a:xfrm>
          <a:prstGeom prst="rect">
            <a:avLst/>
          </a:prstGeom>
        </p:spPr>
      </p:pic>
      <p:pic>
        <p:nvPicPr>
          <p:cNvPr id="7172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FDB073A-3288-BD7D-5396-595DD43D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92" y="2159478"/>
            <a:ext cx="2780673" cy="16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1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84CF4C71-A283-9C94-2BC0-0C70D368E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F1B50-4E65-6DC0-4928-1C58EA80A2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9609" y="603000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/>
              <a:t>There is a lot that is misunderstood about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161035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1431-DF38-CB4A-D1F3-F4CE938B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Why Advocacy?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AB9F-B75E-8081-239B-B3980FD6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53987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shows that those who show up to public meetings tend to be older, male, white, and homeowners who tend to oppose new housing construction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Who is missing from these important meetings and </a:t>
            </a:r>
            <a:r>
              <a:rPr lang="en-US" b="1" i="1" dirty="0">
                <a:solidFill>
                  <a:schemeClr val="accent2"/>
                </a:solidFill>
              </a:rPr>
              <a:t>why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r>
              <a:rPr lang="en-US" dirty="0"/>
              <a:t>There is a strong correlation between community support and the construction of new housing, especially if affordable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It is essential that support is </a:t>
            </a:r>
            <a:r>
              <a:rPr lang="en-US" b="1" dirty="0">
                <a:solidFill>
                  <a:schemeClr val="accent2"/>
                </a:solidFill>
              </a:rPr>
              <a:t>already present </a:t>
            </a:r>
            <a:r>
              <a:rPr lang="en-US" dirty="0">
                <a:solidFill>
                  <a:schemeClr val="accent2"/>
                </a:solidFill>
              </a:rPr>
              <a:t>when a development is proposed</a:t>
            </a:r>
          </a:p>
          <a:p>
            <a:r>
              <a:rPr lang="en-US" dirty="0"/>
              <a:t>The North Shore, as much of the Commonwealth, is diverse and made up of many small municipalities with different forms of government, zoning, and priorities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Mix of cities and towns with a wide range between dense, multi-family by right in some cities adjacent to rural, single family only</a:t>
            </a:r>
          </a:p>
        </p:txBody>
      </p:sp>
    </p:spTree>
    <p:extLst>
      <p:ext uri="{BB962C8B-B14F-4D97-AF65-F5344CB8AC3E}">
        <p14:creationId xmlns:p14="http://schemas.microsoft.com/office/powerpoint/2010/main" val="278100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5" name="Rectangle 41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a light bulb shape&#10;&#10;Description automatically generated">
            <a:extLst>
              <a:ext uri="{FF2B5EF4-FFF2-40B4-BE49-F238E27FC236}">
                <a16:creationId xmlns:a16="http://schemas.microsoft.com/office/drawing/2014/main" id="{DEB2C75E-AEEE-22D0-C6CB-0F66616DF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126" name="Rectangle 41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EE062B-EA2C-FB66-C383-AD040A41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In depth sessions covering the basics of affordable housing and how to support the creation of it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B90BEDE-F094-2BB3-1089-6E6EEB9A2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Housing 101 style: basic definitions, zoning, local and state government </a:t>
            </a:r>
          </a:p>
          <a:p>
            <a:r>
              <a:rPr lang="en-US" sz="2000"/>
              <a:t>Tailored for your average Jo(e); often advocates or folks that want to get involved but are unsure how</a:t>
            </a:r>
          </a:p>
          <a:p>
            <a:r>
              <a:rPr lang="en-US" sz="2000"/>
              <a:t>Presented by Harborlight Staff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876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6" name="Rectangle 6195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87" name="Title 1">
            <a:extLst>
              <a:ext uri="{FF2B5EF4-FFF2-40B4-BE49-F238E27FC236}">
                <a16:creationId xmlns:a16="http://schemas.microsoft.com/office/drawing/2014/main" id="{A075CA5B-A3BF-05D8-9702-243CB2A4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45123">
            <a:off x="724534" y="4066695"/>
            <a:ext cx="3981854" cy="221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Brief informative sessions to support the advance</a:t>
            </a:r>
            <a:r>
              <a:rPr lang="en-US" sz="3600" dirty="0">
                <a:solidFill>
                  <a:schemeClr val="accent6"/>
                </a:solidFill>
              </a:rPr>
              <a:t>ment of affordable housing</a:t>
            </a:r>
            <a:endParaRPr lang="en-US" sz="3600" kern="120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98" name="Arc 6197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77AF512-A8C5-D2E9-AB89-5154C92FBF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219" y="321400"/>
            <a:ext cx="9849562" cy="347197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1" name="Content Placeholder 3">
            <a:extLst>
              <a:ext uri="{FF2B5EF4-FFF2-40B4-BE49-F238E27FC236}">
                <a16:creationId xmlns:a16="http://schemas.microsoft.com/office/drawing/2014/main" id="{A967408C-D097-0F09-79CD-79791C203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835" y="3998019"/>
            <a:ext cx="6382966" cy="221651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More technical than Housing Stewards</a:t>
            </a:r>
          </a:p>
          <a:p>
            <a:r>
              <a:rPr lang="en-US" dirty="0"/>
              <a:t>Tailored for those serving on local housing related boards and commissions (ZBA, Planning Board, AHTF, City Council, etc.)</a:t>
            </a:r>
          </a:p>
          <a:p>
            <a:r>
              <a:rPr lang="en-US" dirty="0"/>
              <a:t>Guest Speakers &amp; topics vary depending on location and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61804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D3D5-08D6-3F91-0088-9B13AEE9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4B615-BD5D-39D4-6D72-DF0C8629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Relationships are key; people </a:t>
            </a:r>
            <a:r>
              <a:rPr lang="en-US" i="1" dirty="0">
                <a:solidFill>
                  <a:schemeClr val="accent6"/>
                </a:solidFill>
              </a:rPr>
              <a:t>crave community</a:t>
            </a:r>
          </a:p>
          <a:p>
            <a:r>
              <a:rPr lang="en-US" dirty="0"/>
              <a:t>Our communities do best when composed of a variety of people from different backgrounds, incomes, family sizes</a:t>
            </a:r>
          </a:p>
          <a:p>
            <a:pPr lvl="1"/>
            <a:r>
              <a:rPr lang="en-US" dirty="0"/>
              <a:t>We need to reflect we value </a:t>
            </a:r>
            <a:r>
              <a:rPr lang="en-US" i="1" dirty="0">
                <a:solidFill>
                  <a:schemeClr val="accent2"/>
                </a:solidFill>
              </a:rPr>
              <a:t>everyone</a:t>
            </a:r>
            <a:r>
              <a:rPr lang="en-US" dirty="0"/>
              <a:t>, through a variety of housing types and price points</a:t>
            </a:r>
          </a:p>
          <a:p>
            <a:r>
              <a:rPr lang="en-US" dirty="0"/>
              <a:t>Supporters of affordable housing need to know they are </a:t>
            </a:r>
            <a:r>
              <a:rPr lang="en-US" b="1" dirty="0">
                <a:solidFill>
                  <a:schemeClr val="accent1"/>
                </a:solidFill>
              </a:rPr>
              <a:t>not alone</a:t>
            </a:r>
          </a:p>
          <a:p>
            <a:pPr lvl="1"/>
            <a:r>
              <a:rPr lang="en-US" dirty="0"/>
              <a:t>Having a group of like-minded folks supporting housing initiatives goes a long way in encouraging folks to show up </a:t>
            </a:r>
          </a:p>
          <a:p>
            <a:r>
              <a:rPr lang="en-US" dirty="0"/>
              <a:t>Our public servants are </a:t>
            </a:r>
            <a:r>
              <a:rPr lang="en-US" dirty="0">
                <a:solidFill>
                  <a:schemeClr val="accent6"/>
                </a:solidFill>
              </a:rPr>
              <a:t>just like us</a:t>
            </a:r>
            <a:r>
              <a:rPr lang="en-US" dirty="0"/>
              <a:t>– they don’t know everything</a:t>
            </a:r>
          </a:p>
          <a:p>
            <a:r>
              <a:rPr lang="en-US" dirty="0"/>
              <a:t>There are many organizations doing a lot of good work and producing valuable data– we don’t need to reinvent the wheel every time</a:t>
            </a:r>
          </a:p>
          <a:p>
            <a:r>
              <a:rPr lang="en-US" dirty="0"/>
              <a:t>Food= Attendance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6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dc0a50-9fb7-477b-a615-6be3ff4e0548">
      <Terms xmlns="http://schemas.microsoft.com/office/infopath/2007/PartnerControls"/>
    </lcf76f155ced4ddcb4097134ff3c332f>
    <File_x0020_Type0 xmlns="1ddc0a50-9fb7-477b-a615-6be3ff4e0548">.pdf</File_x0020_Type0>
    <TaxCatchAll xmlns="5c3120aa-4362-40a7-b179-624d31c9584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381C01D0744488C79200BBAF9BC5F" ma:contentTypeVersion="22" ma:contentTypeDescription="Create a new document." ma:contentTypeScope="" ma:versionID="7be3f98556ce74b76991233fbeb389c8">
  <xsd:schema xmlns:xsd="http://www.w3.org/2001/XMLSchema" xmlns:xs="http://www.w3.org/2001/XMLSchema" xmlns:p="http://schemas.microsoft.com/office/2006/metadata/properties" xmlns:ns2="5c3120aa-4362-40a7-b179-624d31c9584b" xmlns:ns3="1ddc0a50-9fb7-477b-a615-6be3ff4e0548" targetNamespace="http://schemas.microsoft.com/office/2006/metadata/properties" ma:root="true" ma:fieldsID="e88a148006331f05f154ead8d12e1a86" ns2:_="" ns3:_="">
    <xsd:import namespace="5c3120aa-4362-40a7-b179-624d31c9584b"/>
    <xsd:import namespace="1ddc0a50-9fb7-477b-a615-6be3ff4e05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File_x0020_Type0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120aa-4362-40a7-b179-624d31c958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5f85c06b-a632-483b-b379-7b8d0e9c885a}" ma:internalName="TaxCatchAll" ma:showField="CatchAllData" ma:web="5c3120aa-4362-40a7-b179-624d31c958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c0a50-9fb7-477b-a615-6be3ff4e0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File_x0020_Type0" ma:index="23" nillable="true" ma:displayName="File Type" ma:default=".pdf" ma:description="File Type" ma:format="Dropdown" ma:internalName="File_x0020_Type0">
      <xsd:simpleType>
        <xsd:restriction base="dms:Choice">
          <xsd:enumeration value=".pdf"/>
          <xsd:enumeration value=".xlsx"/>
          <xsd:enumeration value=".doc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0e5cea4-9417-432a-a765-9c0028a289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A28239-239F-40A9-B0FB-EC1A381971E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1fd7ec6-c672-4e80-a9b3-dfb10e9a43e2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9e3c99c3-fbf8-4558-aa03-12e6728e1f61"/>
  </ds:schemaRefs>
</ds:datastoreItem>
</file>

<file path=customXml/itemProps2.xml><?xml version="1.0" encoding="utf-8"?>
<ds:datastoreItem xmlns:ds="http://schemas.openxmlformats.org/officeDocument/2006/customXml" ds:itemID="{CCC399AE-E325-4E2E-A70E-99179C7A556D}"/>
</file>

<file path=customXml/itemProps3.xml><?xml version="1.0" encoding="utf-8"?>
<ds:datastoreItem xmlns:ds="http://schemas.openxmlformats.org/officeDocument/2006/customXml" ds:itemID="{72369705-EA83-48DA-9FE8-A9CF683B93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516</Words>
  <Application>Microsoft Office PowerPoint</Application>
  <PresentationFormat>Widescreen</PresentationFormat>
  <Paragraphs>55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Office Theme</vt:lpstr>
      <vt:lpstr>Affordable Housing Advocacy on the North Shore of Boston</vt:lpstr>
      <vt:lpstr>Who We Are</vt:lpstr>
      <vt:lpstr>PowerPoint Presentation</vt:lpstr>
      <vt:lpstr>Advocacy &amp; Education</vt:lpstr>
      <vt:lpstr>PowerPoint Presentation</vt:lpstr>
      <vt:lpstr>… Why Advocacy?</vt:lpstr>
      <vt:lpstr>In depth sessions covering the basics of affordable housing and how to support the creation of it</vt:lpstr>
      <vt:lpstr>Brief informative sessions to support the advancement of affordable housing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 Ordaz</dc:creator>
  <cp:lastModifiedBy>Don Bianchi</cp:lastModifiedBy>
  <cp:revision>14</cp:revision>
  <dcterms:created xsi:type="dcterms:W3CDTF">2024-10-24T13:49:47Z</dcterms:created>
  <dcterms:modified xsi:type="dcterms:W3CDTF">2024-11-18T18:05:43Z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0x010100F77381C01D0744488C79200BBAF9BC5F</vt:lpwstr>
  </property>
</Properties>
</file>